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6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y="5143500" cx="9144000"/>
  <p:notesSz cx="6858000" cy="9144000"/>
  <p:embeddedFontLst>
    <p:embeddedFont>
      <p:font typeface="Montserrat"/>
      <p:regular r:id="rId29"/>
      <p:bold r:id="rId30"/>
      <p:italic r:id="rId31"/>
      <p:boldItalic r:id="rId32"/>
    </p:embeddedFont>
    <p:embeddedFont>
      <p:font typeface="Helvetica Neue"/>
      <p:regular r:id="rId33"/>
      <p:bold r:id="rId34"/>
      <p:italic r:id="rId35"/>
      <p:boldItalic r:id="rId36"/>
    </p:embeddedFont>
    <p:embeddedFont>
      <p:font typeface="Montserrat ExtraBold"/>
      <p:bold r:id="rId37"/>
      <p:boldItalic r:id="rId3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688">
          <p15:clr>
            <a:srgbClr val="747775"/>
          </p15:clr>
        </p15:guide>
        <p15:guide id="2" pos="3744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688" orient="horz"/>
        <p:guide pos="3744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Montserrat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Montserrat-italic.fntdata"/><Relationship Id="rId30" Type="http://schemas.openxmlformats.org/officeDocument/2006/relationships/font" Target="fonts/Montserrat-bold.fntdata"/><Relationship Id="rId11" Type="http://schemas.openxmlformats.org/officeDocument/2006/relationships/slide" Target="slides/slide6.xml"/><Relationship Id="rId33" Type="http://schemas.openxmlformats.org/officeDocument/2006/relationships/font" Target="fonts/HelveticaNeue-regular.fntdata"/><Relationship Id="rId10" Type="http://schemas.openxmlformats.org/officeDocument/2006/relationships/slide" Target="slides/slide5.xml"/><Relationship Id="rId32" Type="http://schemas.openxmlformats.org/officeDocument/2006/relationships/font" Target="fonts/Montserrat-boldItalic.fntdata"/><Relationship Id="rId13" Type="http://schemas.openxmlformats.org/officeDocument/2006/relationships/slide" Target="slides/slide8.xml"/><Relationship Id="rId35" Type="http://schemas.openxmlformats.org/officeDocument/2006/relationships/font" Target="fonts/HelveticaNeue-italic.fntdata"/><Relationship Id="rId12" Type="http://schemas.openxmlformats.org/officeDocument/2006/relationships/slide" Target="slides/slide7.xml"/><Relationship Id="rId34" Type="http://schemas.openxmlformats.org/officeDocument/2006/relationships/font" Target="fonts/HelveticaNeue-bold.fntdata"/><Relationship Id="rId15" Type="http://schemas.openxmlformats.org/officeDocument/2006/relationships/slide" Target="slides/slide10.xml"/><Relationship Id="rId37" Type="http://schemas.openxmlformats.org/officeDocument/2006/relationships/font" Target="fonts/MontserratExtraBold-bold.fntdata"/><Relationship Id="rId14" Type="http://schemas.openxmlformats.org/officeDocument/2006/relationships/slide" Target="slides/slide9.xml"/><Relationship Id="rId36" Type="http://schemas.openxmlformats.org/officeDocument/2006/relationships/font" Target="fonts/HelveticaNeue-bold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38" Type="http://schemas.openxmlformats.org/officeDocument/2006/relationships/font" Target="fonts/MontserratExtraBold-bold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28600" lvl="6" marL="3200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28600" lvl="7" marL="3657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28600" lvl="8" marL="4114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1" name="Google Shape;61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2e18f4b162_0_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2" name="Google Shape;132;g32e18f4b162_0_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rtl="0" algn="l">
              <a:lnSpc>
                <a:spcPct val="117999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5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20acaaf0f4_0_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8" name="Google Shape;138;g320acaaf0f4_0_1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1c0f39bbee_0_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4" name="Google Shape;144;g31c0f39bbee_0_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3034ee9a6fc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0" name="Google Shape;150;g3034ee9a6fc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28b7e64dbf_0_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0" name="Google Shape;160;g328b7e64dbf_0_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d70d238b66_0_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7" name="Google Shape;167;g2d70d238b66_0_2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d70d238b66_0_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4" name="Google Shape;174;g2d70d238b66_0_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d70d238b66_0_3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1" name="Google Shape;181;g2d70d238b66_0_3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28b7e64dbf_0_3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0" name="Google Shape;190;g328b7e64dbf_0_3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20acaaf0f4_0_2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320acaaf0f4_0_2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034fe7072e_0_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8" name="Google Shape;68;g3034fe7072e_0_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28b7e64dbf_0_3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5" name="Google Shape;205;g328b7e64dbf_0_3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2e18f4b162_0_6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2" name="Google Shape;212;g32e18f4b162_0_6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2e18f4b162_0_6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9" name="Google Shape;219;g32e18f4b162_0_6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16c4df764f_1_17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3" name="Google Shape;233;g316c4df764f_1_17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20acaaf0f4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320acaaf0f4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1b7442b752_0_7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5" name="Google Shape;85;g31b7442b752_0_7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1b7442b752_0_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3" name="Google Shape;93;g31b7442b752_0_2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1b7442b752_0_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2" name="Google Shape;102;g31b7442b752_0_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1f18573dd0_0_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0" name="Google Shape;110;g31f18573dd0_0_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20acaaf0f4_0_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6" name="Google Shape;116;g320acaaf0f4_0_1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1b7442b752_0_1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4" name="Google Shape;124;g31b7442b752_0_11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Blue Background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"/>
          <p:cNvSpPr txBox="1"/>
          <p:nvPr>
            <p:ph idx="1" type="body"/>
          </p:nvPr>
        </p:nvSpPr>
        <p:spPr>
          <a:xfrm>
            <a:off x="2444303" y="3475830"/>
            <a:ext cx="41664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spAutoFit/>
          </a:bodyPr>
          <a:lstStyle>
            <a:lvl1pPr indent="-374650" lvl="0" marL="4572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Montserrat"/>
              <a:buChar char="•"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74650" lvl="1" marL="9144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74650" lvl="2" marL="1371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74650" lvl="3" marL="18288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74650" lvl="4" marL="22860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74650" lvl="5" marL="27432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374650" lvl="6" marL="32004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374650" lvl="7" marL="3657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374650" lvl="8" marL="41148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2" name="Google Shape;22;p2"/>
          <p:cNvSpPr txBox="1"/>
          <p:nvPr>
            <p:ph idx="2" type="body"/>
          </p:nvPr>
        </p:nvSpPr>
        <p:spPr>
          <a:xfrm>
            <a:off x="1179867" y="1798325"/>
            <a:ext cx="6784200" cy="10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spAutoFit/>
          </a:bodyPr>
          <a:lstStyle>
            <a:lvl1pPr indent="-2286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100"/>
              <a:buFont typeface="Montserrat ExtraBold"/>
              <a:buNone/>
              <a:defRPr b="1" i="0" sz="4100" u="none" cap="none" strike="noStrik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indent="-374650" lvl="1" marL="9144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74650" lvl="2" marL="1371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74650" lvl="3" marL="18288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74650" lvl="4" marL="22860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74650" lvl="5" marL="27432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374650" lvl="6" marL="32004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374650" lvl="7" marL="3657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374650" lvl="8" marL="41148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 Top, Blank Center" showMasterSp="0">
  <p:cSld name="Headline Top, Blank Cent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AISD Blue.png" id="24" name="Google Shape;24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23654" y="4578500"/>
            <a:ext cx="668619" cy="46477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" name="Google Shape;25;p3"/>
          <p:cNvCxnSpPr/>
          <p:nvPr/>
        </p:nvCxnSpPr>
        <p:spPr>
          <a:xfrm>
            <a:off x="200025" y="4945927"/>
            <a:ext cx="7930800" cy="0"/>
          </a:xfrm>
          <a:prstGeom prst="straightConnector1">
            <a:avLst/>
          </a:prstGeom>
          <a:noFill/>
          <a:ln cap="flat" cmpd="sng" w="63500">
            <a:solidFill>
              <a:srgbClr val="253667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26" name="Google Shape;26;p3"/>
          <p:cNvSpPr/>
          <p:nvPr/>
        </p:nvSpPr>
        <p:spPr>
          <a:xfrm>
            <a:off x="-5921" y="-685"/>
            <a:ext cx="1071900" cy="119100"/>
          </a:xfrm>
          <a:prstGeom prst="rect">
            <a:avLst/>
          </a:prstGeom>
          <a:solidFill>
            <a:srgbClr val="253667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1059564" y="-685"/>
            <a:ext cx="1071900" cy="119100"/>
          </a:xfrm>
          <a:prstGeom prst="rect">
            <a:avLst/>
          </a:prstGeom>
          <a:solidFill>
            <a:srgbClr val="FBCE2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28" name="Google Shape;28;p3"/>
          <p:cNvCxnSpPr/>
          <p:nvPr/>
        </p:nvCxnSpPr>
        <p:spPr>
          <a:xfrm>
            <a:off x="606585" y="719263"/>
            <a:ext cx="7930800" cy="0"/>
          </a:xfrm>
          <a:prstGeom prst="straightConnector1">
            <a:avLst/>
          </a:prstGeom>
          <a:noFill/>
          <a:ln cap="flat" cmpd="sng" w="25400">
            <a:solidFill>
              <a:srgbClr val="FBCE20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29" name="Google Shape;29;p3"/>
          <p:cNvSpPr txBox="1"/>
          <p:nvPr>
            <p:ph idx="1" type="body"/>
          </p:nvPr>
        </p:nvSpPr>
        <p:spPr>
          <a:xfrm>
            <a:off x="606476" y="312173"/>
            <a:ext cx="7931100" cy="3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667"/>
              </a:buClr>
              <a:buSzPts val="2300"/>
              <a:buFont typeface="Montserrat"/>
              <a:buNone/>
              <a:defRPr b="1" i="1" sz="2300" u="none" cap="none" strike="noStrike">
                <a:solidFill>
                  <a:srgbClr val="253667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74650" lvl="1" marL="9144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74650" lvl="2" marL="1371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74650" lvl="3" marL="18288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74650" lvl="4" marL="22860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74650" lvl="5" marL="27432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374650" lvl="6" marL="32004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374650" lvl="7" marL="3657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374650" lvl="8" marL="41148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 Top, Bullets" showMasterSp="0">
  <p:cSld name="Headline Top, Bullets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AISD Blue.png" id="31" name="Google Shape;31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23654" y="4578500"/>
            <a:ext cx="668619" cy="46477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" name="Google Shape;32;p4"/>
          <p:cNvCxnSpPr/>
          <p:nvPr/>
        </p:nvCxnSpPr>
        <p:spPr>
          <a:xfrm>
            <a:off x="200025" y="4945927"/>
            <a:ext cx="7930800" cy="0"/>
          </a:xfrm>
          <a:prstGeom prst="straightConnector1">
            <a:avLst/>
          </a:prstGeom>
          <a:noFill/>
          <a:ln cap="flat" cmpd="sng" w="63500">
            <a:solidFill>
              <a:srgbClr val="253667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33" name="Google Shape;33;p4"/>
          <p:cNvSpPr/>
          <p:nvPr/>
        </p:nvSpPr>
        <p:spPr>
          <a:xfrm>
            <a:off x="-5921" y="-685"/>
            <a:ext cx="1071900" cy="119100"/>
          </a:xfrm>
          <a:prstGeom prst="rect">
            <a:avLst/>
          </a:prstGeom>
          <a:solidFill>
            <a:srgbClr val="253667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" name="Google Shape;34;p4"/>
          <p:cNvSpPr/>
          <p:nvPr/>
        </p:nvSpPr>
        <p:spPr>
          <a:xfrm>
            <a:off x="1059564" y="-685"/>
            <a:ext cx="1071900" cy="119100"/>
          </a:xfrm>
          <a:prstGeom prst="rect">
            <a:avLst/>
          </a:prstGeom>
          <a:solidFill>
            <a:srgbClr val="FBCE2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35" name="Google Shape;35;p4"/>
          <p:cNvCxnSpPr/>
          <p:nvPr/>
        </p:nvCxnSpPr>
        <p:spPr>
          <a:xfrm>
            <a:off x="606585" y="719263"/>
            <a:ext cx="7930800" cy="0"/>
          </a:xfrm>
          <a:prstGeom prst="straightConnector1">
            <a:avLst/>
          </a:prstGeom>
          <a:noFill/>
          <a:ln cap="flat" cmpd="sng" w="25400">
            <a:solidFill>
              <a:srgbClr val="FBCE20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36" name="Google Shape;36;p4"/>
          <p:cNvSpPr txBox="1"/>
          <p:nvPr>
            <p:ph idx="1" type="body"/>
          </p:nvPr>
        </p:nvSpPr>
        <p:spPr>
          <a:xfrm>
            <a:off x="606476" y="312173"/>
            <a:ext cx="7931100" cy="3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667"/>
              </a:buClr>
              <a:buSzPts val="2300"/>
              <a:buFont typeface="Montserrat"/>
              <a:buNone/>
              <a:defRPr b="1" i="1" sz="2300" u="none" cap="none" strike="noStrike">
                <a:solidFill>
                  <a:srgbClr val="253667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74650" lvl="1" marL="9144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74650" lvl="2" marL="1371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74650" lvl="3" marL="18288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74650" lvl="4" marL="22860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74650" lvl="5" marL="27432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374650" lvl="6" marL="32004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374650" lvl="7" marL="3657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374650" lvl="8" marL="41148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7" name="Google Shape;37;p4"/>
          <p:cNvSpPr txBox="1"/>
          <p:nvPr>
            <p:ph idx="2" type="body"/>
          </p:nvPr>
        </p:nvSpPr>
        <p:spPr>
          <a:xfrm>
            <a:off x="586397" y="1198848"/>
            <a:ext cx="949800" cy="13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spAutoFit/>
          </a:bodyPr>
          <a:lstStyle>
            <a:lvl1pPr indent="-374650" lvl="0" marL="4572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Montserrat"/>
              <a:buChar char="•"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74650" lvl="1" marL="9144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74650" lvl="2" marL="1371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74650" lvl="3" marL="18288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74650" lvl="4" marL="22860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74650" lvl="5" marL="27432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374650" lvl="6" marL="32004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374650" lvl="7" marL="3657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374650" lvl="8" marL="41148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oter w/Logo" showMasterSp="0">
  <p:cSld name="Footer w/Logo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AISD Blue.png" id="39" name="Google Shape;39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23654" y="4578500"/>
            <a:ext cx="668619" cy="46477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" name="Google Shape;40;p5"/>
          <p:cNvCxnSpPr/>
          <p:nvPr/>
        </p:nvCxnSpPr>
        <p:spPr>
          <a:xfrm>
            <a:off x="200025" y="4945927"/>
            <a:ext cx="7930800" cy="0"/>
          </a:xfrm>
          <a:prstGeom prst="straightConnector1">
            <a:avLst/>
          </a:prstGeom>
          <a:noFill/>
          <a:ln cap="flat" cmpd="sng" w="63500">
            <a:solidFill>
              <a:srgbClr val="253667"/>
            </a:solidFill>
            <a:prstDash val="solid"/>
            <a:miter lim="4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>
  <p:cSld name="Blank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"/>
          <p:cNvSpPr txBox="1"/>
          <p:nvPr>
            <p:ph type="title"/>
          </p:nvPr>
        </p:nvSpPr>
        <p:spPr>
          <a:xfrm>
            <a:off x="722313" y="3305176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Rockwell"/>
              <a:buNone/>
              <a:defRPr b="1" i="0" sz="3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b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b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b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b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b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b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b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b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4" name="Google Shape;44;p7"/>
          <p:cNvSpPr txBox="1"/>
          <p:nvPr>
            <p:ph idx="1" type="body"/>
          </p:nvPr>
        </p:nvSpPr>
        <p:spPr>
          <a:xfrm>
            <a:off x="722313" y="2180035"/>
            <a:ext cx="77724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50" lIns="34275" spcFirstLastPara="1" rIns="34275" wrap="square" tIns="1715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Helvetica Neue"/>
              <a:buNone/>
              <a:defRPr b="0" i="0" sz="15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700"/>
              <a:buFont typeface="Helvetica Neue"/>
              <a:buNone/>
              <a:defRPr b="0" i="0" sz="14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6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500"/>
              <a:buFont typeface="Helvetica Neue"/>
              <a:buNone/>
              <a:defRPr b="0" i="0" sz="11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500"/>
              <a:buFont typeface="Helvetica Neue"/>
              <a:buNone/>
              <a:defRPr b="0" i="0" sz="11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500"/>
              <a:buFont typeface="Helvetica Neue"/>
              <a:buNone/>
              <a:defRPr b="0" i="0" sz="11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500"/>
              <a:buFont typeface="Helvetica Neue"/>
              <a:buNone/>
              <a:defRPr b="0" i="0" sz="11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500"/>
              <a:buFont typeface="Helvetica Neue"/>
              <a:buNone/>
              <a:defRPr b="0" i="0" sz="11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500"/>
              <a:buFont typeface="Helvetica Neue"/>
              <a:buNone/>
              <a:defRPr b="0" i="0" sz="11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5" name="Google Shape;45;p7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8"/>
          <p:cNvSpPr txBox="1"/>
          <p:nvPr>
            <p:ph type="title"/>
          </p:nvPr>
        </p:nvSpPr>
        <p:spPr>
          <a:xfrm>
            <a:off x="0" y="0"/>
            <a:ext cx="11250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  <a:defRPr b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  <a:defRPr b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  <a:defRPr b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  <a:defRPr b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  <a:defRPr b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  <a:defRPr b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  <a:defRPr b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  <a:defRPr b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  <a:defRPr b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8" name="Google Shape;48;p8"/>
          <p:cNvSpPr txBox="1"/>
          <p:nvPr>
            <p:ph idx="1" type="body"/>
          </p:nvPr>
        </p:nvSpPr>
        <p:spPr>
          <a:xfrm>
            <a:off x="0" y="0"/>
            <a:ext cx="11250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noAutofit/>
          </a:bodyPr>
          <a:lstStyle>
            <a:lvl1pPr indent="-374650" lvl="0" marL="4572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74650" lvl="1" marL="9144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74650" lvl="2" marL="1371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74650" lvl="3" marL="18288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74650" lvl="4" marL="22860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74650" lvl="5" marL="27432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374650" lvl="6" marL="32004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374650" lvl="7" marL="3657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374650" lvl="8" marL="41148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9" name="Google Shape;49;p8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"/>
              <a:buNone/>
              <a:defRPr b="1" i="0" sz="1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"/>
              <a:buNone/>
              <a:defRPr b="1" i="0" sz="1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"/>
              <a:buNone/>
              <a:defRPr b="1" i="0" sz="1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"/>
              <a:buNone/>
              <a:defRPr b="1" i="0" sz="1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"/>
              <a:buNone/>
              <a:defRPr b="1" i="0" sz="1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"/>
              <a:buNone/>
              <a:defRPr b="1" i="0" sz="1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"/>
              <a:buNone/>
              <a:defRPr b="1" i="0" sz="1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"/>
              <a:buNone/>
              <a:defRPr b="1" i="0" sz="1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"/>
              <a:buNone/>
              <a:defRPr b="1" i="0" sz="1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0" name="Google Shape;50;p8"/>
          <p:cNvCxnSpPr/>
          <p:nvPr/>
        </p:nvCxnSpPr>
        <p:spPr>
          <a:xfrm>
            <a:off x="457200" y="1063229"/>
            <a:ext cx="8229600" cy="0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 Top, Blank Center 2" showMasterSp="0">
  <p:cSld name="TITLE_AND_BODY_2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AISD Blue.png" id="52" name="Google Shape;52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23654" y="4578500"/>
            <a:ext cx="668613" cy="46477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3" name="Google Shape;53;p9"/>
          <p:cNvCxnSpPr/>
          <p:nvPr/>
        </p:nvCxnSpPr>
        <p:spPr>
          <a:xfrm>
            <a:off x="200025" y="4945927"/>
            <a:ext cx="7930800" cy="0"/>
          </a:xfrm>
          <a:prstGeom prst="straightConnector1">
            <a:avLst/>
          </a:prstGeom>
          <a:noFill/>
          <a:ln cap="flat" cmpd="sng" w="63500">
            <a:solidFill>
              <a:srgbClr val="253667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54" name="Google Shape;54;p9"/>
          <p:cNvSpPr/>
          <p:nvPr/>
        </p:nvSpPr>
        <p:spPr>
          <a:xfrm>
            <a:off x="-5921" y="-685"/>
            <a:ext cx="1071900" cy="119100"/>
          </a:xfrm>
          <a:prstGeom prst="rect">
            <a:avLst/>
          </a:prstGeom>
          <a:solidFill>
            <a:srgbClr val="253667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5" name="Google Shape;55;p9"/>
          <p:cNvSpPr/>
          <p:nvPr/>
        </p:nvSpPr>
        <p:spPr>
          <a:xfrm>
            <a:off x="1059564" y="-685"/>
            <a:ext cx="1071900" cy="119100"/>
          </a:xfrm>
          <a:prstGeom prst="rect">
            <a:avLst/>
          </a:prstGeom>
          <a:solidFill>
            <a:srgbClr val="FBCE2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56" name="Google Shape;56;p9"/>
          <p:cNvCxnSpPr/>
          <p:nvPr/>
        </p:nvCxnSpPr>
        <p:spPr>
          <a:xfrm>
            <a:off x="606585" y="719263"/>
            <a:ext cx="7930800" cy="0"/>
          </a:xfrm>
          <a:prstGeom prst="straightConnector1">
            <a:avLst/>
          </a:prstGeom>
          <a:noFill/>
          <a:ln cap="flat" cmpd="sng" w="25400">
            <a:solidFill>
              <a:srgbClr val="FBCE20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57" name="Google Shape;57;p9"/>
          <p:cNvSpPr txBox="1"/>
          <p:nvPr>
            <p:ph idx="1" type="body"/>
          </p:nvPr>
        </p:nvSpPr>
        <p:spPr>
          <a:xfrm>
            <a:off x="606476" y="312173"/>
            <a:ext cx="7931100" cy="3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sp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667"/>
              </a:buClr>
              <a:buSzPts val="2300"/>
              <a:buFont typeface="Montserrat"/>
              <a:buNone/>
              <a:defRPr b="1" i="1" sz="2300" u="none" cap="none" strike="noStrike">
                <a:solidFill>
                  <a:srgbClr val="253667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74650" lvl="1" marL="9144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74650" lvl="2" marL="13716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74650" lvl="3" marL="18288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74650" lvl="4" marL="22860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74650" lvl="5" marL="27432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374650" lvl="6" marL="32004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374650" lvl="7" marL="36576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374650" lvl="8" marL="41148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58" name="Google Shape;58;p9"/>
          <p:cNvSpPr txBox="1"/>
          <p:nvPr>
            <p:ph idx="12" type="sldNum"/>
          </p:nvPr>
        </p:nvSpPr>
        <p:spPr>
          <a:xfrm>
            <a:off x="8556784" y="4749851"/>
            <a:ext cx="548700" cy="2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667"/>
              </a:buClr>
              <a:buSzPts val="900"/>
              <a:buFont typeface="Montserrat SemiBold"/>
              <a:buNone/>
              <a:defRPr b="1" i="0" sz="1200" u="none" cap="none" strike="noStrike">
                <a:solidFill>
                  <a:srgbClr val="253667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667"/>
              </a:buClr>
              <a:buSzPts val="900"/>
              <a:buFont typeface="Montserrat SemiBold"/>
              <a:buNone/>
              <a:defRPr b="1" i="0" sz="1200" u="none" cap="none" strike="noStrike">
                <a:solidFill>
                  <a:srgbClr val="253667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667"/>
              </a:buClr>
              <a:buSzPts val="900"/>
              <a:buFont typeface="Montserrat SemiBold"/>
              <a:buNone/>
              <a:defRPr b="1" i="0" sz="1200" u="none" cap="none" strike="noStrike">
                <a:solidFill>
                  <a:srgbClr val="253667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667"/>
              </a:buClr>
              <a:buSzPts val="900"/>
              <a:buFont typeface="Montserrat SemiBold"/>
              <a:buNone/>
              <a:defRPr b="1" i="0" sz="1200" u="none" cap="none" strike="noStrike">
                <a:solidFill>
                  <a:srgbClr val="253667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667"/>
              </a:buClr>
              <a:buSzPts val="900"/>
              <a:buFont typeface="Montserrat SemiBold"/>
              <a:buNone/>
              <a:defRPr b="1" i="0" sz="1200" u="none" cap="none" strike="noStrike">
                <a:solidFill>
                  <a:srgbClr val="253667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667"/>
              </a:buClr>
              <a:buSzPts val="900"/>
              <a:buFont typeface="Montserrat SemiBold"/>
              <a:buNone/>
              <a:defRPr b="1" i="0" sz="1200" u="none" cap="none" strike="noStrike">
                <a:solidFill>
                  <a:srgbClr val="253667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667"/>
              </a:buClr>
              <a:buSzPts val="900"/>
              <a:buFont typeface="Montserrat SemiBold"/>
              <a:buNone/>
              <a:defRPr b="1" i="0" sz="1200" u="none" cap="none" strike="noStrike">
                <a:solidFill>
                  <a:srgbClr val="253667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667"/>
              </a:buClr>
              <a:buSzPts val="900"/>
              <a:buFont typeface="Montserrat SemiBold"/>
              <a:buNone/>
              <a:defRPr b="1" i="0" sz="1200" u="none" cap="none" strike="noStrike">
                <a:solidFill>
                  <a:srgbClr val="253667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667"/>
              </a:buClr>
              <a:buSzPts val="900"/>
              <a:buFont typeface="Montserrat SemiBold"/>
              <a:buNone/>
              <a:defRPr b="1" i="0" sz="1200" u="none" cap="none" strike="noStrike">
                <a:solidFill>
                  <a:srgbClr val="253667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11" Type="http://schemas.openxmlformats.org/officeDocument/2006/relationships/theme" Target="../theme/theme2.xml"/><Relationship Id="rId10" Type="http://schemas.openxmlformats.org/officeDocument/2006/relationships/slideLayout" Target="../slideLayouts/slideLayout8.xml"/><Relationship Id="rId9" Type="http://schemas.openxmlformats.org/officeDocument/2006/relationships/slideLayout" Target="../slideLayouts/slideLayout7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-19050" y="-9966"/>
            <a:ext cx="9182100" cy="5163300"/>
          </a:xfrm>
          <a:prstGeom prst="rect">
            <a:avLst/>
          </a:prstGeom>
          <a:solidFill>
            <a:srgbClr val="253667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Blue Skyline 21.png" id="7" name="Google Shape;7;p1"/>
          <p:cNvPicPr preferRelativeResize="0"/>
          <p:nvPr/>
        </p:nvPicPr>
        <p:blipFill rotWithShape="1">
          <a:blip r:embed="rId1">
            <a:alphaModFix/>
          </a:blip>
          <a:srcRect b="15625" l="0" r="0" t="0"/>
          <a:stretch/>
        </p:blipFill>
        <p:spPr>
          <a:xfrm>
            <a:off x="2440037" y="4391400"/>
            <a:ext cx="4264000" cy="69137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;p1"/>
          <p:cNvSpPr/>
          <p:nvPr/>
        </p:nvSpPr>
        <p:spPr>
          <a:xfrm>
            <a:off x="1661" y="5072624"/>
            <a:ext cx="9140700" cy="6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" name="Google Shape;9;p1"/>
          <p:cNvSpPr txBox="1"/>
          <p:nvPr/>
        </p:nvSpPr>
        <p:spPr>
          <a:xfrm>
            <a:off x="7358221" y="4775765"/>
            <a:ext cx="11847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ExtraBold"/>
              <a:buNone/>
            </a:pPr>
            <a:r>
              <a:rPr b="1" i="0" lang="en-US" sz="1100" u="none" cap="none" strike="noStrik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www.saisd.net</a:t>
            </a:r>
            <a:endParaRPr b="0" i="0" sz="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"/>
          <p:cNvSpPr txBox="1"/>
          <p:nvPr/>
        </p:nvSpPr>
        <p:spPr>
          <a:xfrm>
            <a:off x="519353" y="4775765"/>
            <a:ext cx="13044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ExtraBold"/>
              <a:buNone/>
            </a:pPr>
            <a:r>
              <a:rPr b="1" i="0" lang="en-US" sz="1100" u="none" cap="none" strike="noStrik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San Antonio ISD</a:t>
            </a:r>
            <a:endParaRPr b="0" i="0" sz="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" name="Google Shape;11;p1"/>
          <p:cNvCxnSpPr/>
          <p:nvPr/>
        </p:nvCxnSpPr>
        <p:spPr>
          <a:xfrm>
            <a:off x="61913" y="4881563"/>
            <a:ext cx="412200" cy="0"/>
          </a:xfrm>
          <a:prstGeom prst="straightConnector1">
            <a:avLst/>
          </a:prstGeom>
          <a:noFill/>
          <a:ln cap="flat" cmpd="sng" w="63500">
            <a:solidFill>
              <a:srgbClr val="FBCE20"/>
            </a:solidFill>
            <a:prstDash val="solid"/>
            <a:miter lim="400000"/>
            <a:headEnd len="sm" w="sm" type="none"/>
            <a:tailEnd len="sm" w="sm" type="none"/>
          </a:ln>
        </p:spPr>
      </p:cxnSp>
      <p:cxnSp>
        <p:nvCxnSpPr>
          <p:cNvPr id="12" name="Google Shape;12;p1"/>
          <p:cNvCxnSpPr/>
          <p:nvPr/>
        </p:nvCxnSpPr>
        <p:spPr>
          <a:xfrm>
            <a:off x="1869155" y="4881563"/>
            <a:ext cx="412200" cy="0"/>
          </a:xfrm>
          <a:prstGeom prst="straightConnector1">
            <a:avLst/>
          </a:prstGeom>
          <a:noFill/>
          <a:ln cap="flat" cmpd="sng" w="63500">
            <a:solidFill>
              <a:srgbClr val="FBCE20"/>
            </a:solidFill>
            <a:prstDash val="solid"/>
            <a:miter lim="400000"/>
            <a:headEnd len="sm" w="sm" type="none"/>
            <a:tailEnd len="sm" w="sm" type="none"/>
          </a:ln>
        </p:spPr>
      </p:cxnSp>
      <p:cxnSp>
        <p:nvCxnSpPr>
          <p:cNvPr id="13" name="Google Shape;13;p1"/>
          <p:cNvCxnSpPr/>
          <p:nvPr/>
        </p:nvCxnSpPr>
        <p:spPr>
          <a:xfrm>
            <a:off x="6835244" y="4881563"/>
            <a:ext cx="412200" cy="0"/>
          </a:xfrm>
          <a:prstGeom prst="straightConnector1">
            <a:avLst/>
          </a:prstGeom>
          <a:noFill/>
          <a:ln cap="flat" cmpd="sng" w="63500">
            <a:solidFill>
              <a:srgbClr val="FBCE20"/>
            </a:solidFill>
            <a:prstDash val="solid"/>
            <a:miter lim="400000"/>
            <a:headEnd len="sm" w="sm" type="none"/>
            <a:tailEnd len="sm" w="sm" type="none"/>
          </a:ln>
        </p:spPr>
      </p:cxnSp>
      <p:cxnSp>
        <p:nvCxnSpPr>
          <p:cNvPr id="14" name="Google Shape;14;p1"/>
          <p:cNvCxnSpPr/>
          <p:nvPr/>
        </p:nvCxnSpPr>
        <p:spPr>
          <a:xfrm>
            <a:off x="8653934" y="4881563"/>
            <a:ext cx="412200" cy="0"/>
          </a:xfrm>
          <a:prstGeom prst="straightConnector1">
            <a:avLst/>
          </a:prstGeom>
          <a:noFill/>
          <a:ln cap="flat" cmpd="sng" w="63500">
            <a:solidFill>
              <a:srgbClr val="FBCE20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15" name="Google Shape;15;p1"/>
          <p:cNvSpPr/>
          <p:nvPr/>
        </p:nvSpPr>
        <p:spPr>
          <a:xfrm>
            <a:off x="1098526" y="1438766"/>
            <a:ext cx="6946800" cy="1758600"/>
          </a:xfrm>
          <a:prstGeom prst="rect">
            <a:avLst/>
          </a:prstGeom>
          <a:noFill/>
          <a:ln cap="flat" cmpd="sng" w="63500">
            <a:solidFill>
              <a:srgbClr val="FBCE2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" name="Google Shape;16;p1"/>
          <p:cNvSpPr/>
          <p:nvPr/>
        </p:nvSpPr>
        <p:spPr>
          <a:xfrm>
            <a:off x="166688" y="-9139"/>
            <a:ext cx="1094100" cy="826800"/>
          </a:xfrm>
          <a:prstGeom prst="rect">
            <a:avLst/>
          </a:prstGeom>
          <a:solidFill>
            <a:srgbClr val="FBCE2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7" name="Google Shape;17;p1"/>
          <p:cNvCxnSpPr/>
          <p:nvPr/>
        </p:nvCxnSpPr>
        <p:spPr>
          <a:xfrm rot="10800000">
            <a:off x="713666" y="817665"/>
            <a:ext cx="0" cy="1501200"/>
          </a:xfrm>
          <a:prstGeom prst="straightConnector1">
            <a:avLst/>
          </a:prstGeom>
          <a:noFill/>
          <a:ln cap="flat" cmpd="sng" w="63500">
            <a:solidFill>
              <a:srgbClr val="FBCE20"/>
            </a:solidFill>
            <a:prstDash val="solid"/>
            <a:miter lim="400000"/>
            <a:headEnd len="sm" w="sm" type="none"/>
            <a:tailEnd len="sm" w="sm" type="none"/>
          </a:ln>
        </p:spPr>
      </p:cxnSp>
      <p:cxnSp>
        <p:nvCxnSpPr>
          <p:cNvPr id="18" name="Google Shape;18;p1"/>
          <p:cNvCxnSpPr/>
          <p:nvPr/>
        </p:nvCxnSpPr>
        <p:spPr>
          <a:xfrm rot="10800000">
            <a:off x="704251" y="2317998"/>
            <a:ext cx="403800" cy="0"/>
          </a:xfrm>
          <a:prstGeom prst="straightConnector1">
            <a:avLst/>
          </a:prstGeom>
          <a:noFill/>
          <a:ln cap="flat" cmpd="sng" w="63500">
            <a:solidFill>
              <a:srgbClr val="FBCE20"/>
            </a:solidFill>
            <a:prstDash val="solid"/>
            <a:miter lim="400000"/>
            <a:headEnd len="sm" w="sm" type="none"/>
            <a:tailEnd len="sm" w="sm" type="none"/>
          </a:ln>
        </p:spPr>
      </p:cxnSp>
      <p:pic>
        <p:nvPicPr>
          <p:cNvPr descr="SAISD Blue.png" id="19" name="Google Shape;19;p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15413" y="135749"/>
            <a:ext cx="796506" cy="55367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3"/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6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3.png"/><Relationship Id="rId4" Type="http://schemas.openxmlformats.org/officeDocument/2006/relationships/image" Target="../media/image24.png"/><Relationship Id="rId5" Type="http://schemas.openxmlformats.org/officeDocument/2006/relationships/image" Target="../media/image23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8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0"/>
          <p:cNvSpPr txBox="1"/>
          <p:nvPr>
            <p:ph idx="1" type="body"/>
          </p:nvPr>
        </p:nvSpPr>
        <p:spPr>
          <a:xfrm>
            <a:off x="6627675" y="4069475"/>
            <a:ext cx="1440300" cy="2346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ExtraBold"/>
              <a:buNone/>
            </a:pPr>
            <a:r>
              <a:rPr b="1" lang="en-US" sz="13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Feb. 6, 2025</a:t>
            </a:r>
            <a:endParaRPr b="1" sz="13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4" name="Google Shape;64;p10"/>
          <p:cNvSpPr txBox="1"/>
          <p:nvPr>
            <p:ph idx="2" type="body"/>
          </p:nvPr>
        </p:nvSpPr>
        <p:spPr>
          <a:xfrm>
            <a:off x="1179867" y="1674950"/>
            <a:ext cx="6784200" cy="11583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100"/>
              <a:buFont typeface="Montserrat ExtraBold"/>
              <a:buNone/>
            </a:pPr>
            <a:r>
              <a:rPr lang="en-US" sz="3200"/>
              <a:t>Bond 2020</a:t>
            </a:r>
            <a:endParaRPr sz="32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100"/>
              <a:buFont typeface="Montserrat ExtraBold"/>
              <a:buNone/>
            </a:pPr>
            <a:r>
              <a:rPr b="0" lang="en-US">
                <a:latin typeface="Montserrat"/>
                <a:ea typeface="Montserrat"/>
                <a:cs typeface="Montserrat"/>
                <a:sym typeface="Montserrat"/>
              </a:rPr>
              <a:t>Community Update</a:t>
            </a:r>
            <a:endParaRPr b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5" name="Google Shape;65;p10"/>
          <p:cNvSpPr txBox="1"/>
          <p:nvPr/>
        </p:nvSpPr>
        <p:spPr>
          <a:xfrm>
            <a:off x="1131225" y="3847925"/>
            <a:ext cx="19101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Neal Elementary</a:t>
            </a:r>
            <a:endParaRPr b="1" sz="1300">
              <a:solidFill>
                <a:srgbClr val="FFFFF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Edison High School</a:t>
            </a:r>
            <a:endParaRPr b="1" sz="1300">
              <a:solidFill>
                <a:srgbClr val="FFFFF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9"/>
          <p:cNvSpPr txBox="1"/>
          <p:nvPr>
            <p:ph idx="1" type="body"/>
          </p:nvPr>
        </p:nvSpPr>
        <p:spPr>
          <a:xfrm>
            <a:off x="606476" y="312173"/>
            <a:ext cx="7931100" cy="38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rPr lang="en-US"/>
              <a:t>Significant HVAC Needs</a:t>
            </a:r>
            <a:endParaRPr/>
          </a:p>
        </p:txBody>
      </p:sp>
      <p:pic>
        <p:nvPicPr>
          <p:cNvPr id="135" name="Google Shape;135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23825" y="786000"/>
            <a:ext cx="5362902" cy="4070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0"/>
          <p:cNvSpPr txBox="1"/>
          <p:nvPr>
            <p:ph idx="1" type="body"/>
          </p:nvPr>
        </p:nvSpPr>
        <p:spPr>
          <a:xfrm>
            <a:off x="606476" y="312173"/>
            <a:ext cx="7931100" cy="38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667"/>
              </a:buClr>
              <a:buSzPts val="2300"/>
              <a:buFont typeface="Montserrat"/>
              <a:buNone/>
            </a:pPr>
            <a:r>
              <a:rPr lang="en-US"/>
              <a:t>Where We Are Today</a:t>
            </a:r>
            <a:endParaRPr/>
          </a:p>
        </p:txBody>
      </p:sp>
      <p:pic>
        <p:nvPicPr>
          <p:cNvPr id="141" name="Google Shape;14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7825" y="777175"/>
            <a:ext cx="5697151" cy="4067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1"/>
          <p:cNvSpPr txBox="1"/>
          <p:nvPr>
            <p:ph idx="1" type="body"/>
          </p:nvPr>
        </p:nvSpPr>
        <p:spPr>
          <a:xfrm>
            <a:off x="606476" y="312173"/>
            <a:ext cx="7931100" cy="38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667"/>
              </a:buClr>
              <a:buSzPts val="2300"/>
              <a:buFont typeface="Montserrat"/>
              <a:buNone/>
            </a:pPr>
            <a:r>
              <a:rPr lang="en-US"/>
              <a:t>Breakdown of Project Costs</a:t>
            </a:r>
            <a:endParaRPr/>
          </a:p>
        </p:txBody>
      </p:sp>
      <p:pic>
        <p:nvPicPr>
          <p:cNvPr id="147" name="Google Shape;14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0975" y="777173"/>
            <a:ext cx="4429711" cy="4137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2"/>
          <p:cNvSpPr/>
          <p:nvPr/>
        </p:nvSpPr>
        <p:spPr>
          <a:xfrm>
            <a:off x="5080000" y="2006600"/>
            <a:ext cx="3457500" cy="914400"/>
          </a:xfrm>
          <a:prstGeom prst="rect">
            <a:avLst/>
          </a:prstGeom>
          <a:solidFill>
            <a:srgbClr val="1C458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22"/>
          <p:cNvSpPr txBox="1"/>
          <p:nvPr>
            <p:ph idx="1" type="body"/>
          </p:nvPr>
        </p:nvSpPr>
        <p:spPr>
          <a:xfrm>
            <a:off x="606476" y="312173"/>
            <a:ext cx="7931100" cy="38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667"/>
              </a:buClr>
              <a:buSzPts val="2300"/>
              <a:buFont typeface="Montserrat"/>
              <a:buNone/>
            </a:pPr>
            <a:r>
              <a:rPr lang="en-US"/>
              <a:t>Edison HS: Current Project Scope &amp; Budget</a:t>
            </a:r>
            <a:endParaRPr/>
          </a:p>
        </p:txBody>
      </p:sp>
      <p:sp>
        <p:nvSpPr>
          <p:cNvPr id="154" name="Google Shape;154;p22"/>
          <p:cNvSpPr txBox="1"/>
          <p:nvPr/>
        </p:nvSpPr>
        <p:spPr>
          <a:xfrm>
            <a:off x="712800" y="1321125"/>
            <a:ext cx="4405800" cy="334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rgbClr val="1C4587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Scope: </a:t>
            </a:r>
            <a:endParaRPr b="1" sz="1500">
              <a:solidFill>
                <a:srgbClr val="1C4587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Montserrat"/>
              <a:buChar char="●"/>
            </a:pPr>
            <a:r>
              <a:rPr lang="en-US" sz="160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Renovate classrooms on the first and second floors</a:t>
            </a:r>
            <a:endParaRPr sz="1600">
              <a:solidFill>
                <a:srgbClr val="33333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Montserrat"/>
              <a:buChar char="●"/>
            </a:pPr>
            <a:r>
              <a:rPr lang="en-US" sz="160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New library with media labs and upgraded technology</a:t>
            </a:r>
            <a:endParaRPr sz="1600">
              <a:solidFill>
                <a:srgbClr val="33333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Montserrat"/>
              <a:buChar char="●"/>
            </a:pPr>
            <a:r>
              <a:rPr lang="en-US" sz="160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Upgraded technology and security</a:t>
            </a:r>
            <a:endParaRPr sz="1600">
              <a:solidFill>
                <a:srgbClr val="33333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Montserrat"/>
              <a:buChar char="●"/>
            </a:pPr>
            <a:r>
              <a:rPr lang="en-US" sz="160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Roof improvements</a:t>
            </a:r>
            <a:endParaRPr sz="1600">
              <a:solidFill>
                <a:srgbClr val="33333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Montserrat"/>
              <a:buChar char="●"/>
            </a:pPr>
            <a:r>
              <a:rPr lang="en-US" sz="160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Replace</a:t>
            </a:r>
            <a:r>
              <a:rPr lang="en-US" sz="1600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past life or non functional HVAC components</a:t>
            </a:r>
            <a:endParaRPr sz="1600">
              <a:solidFill>
                <a:schemeClr val="dk1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Montserrat"/>
              <a:buChar char="●"/>
            </a:pPr>
            <a:r>
              <a:rPr lang="en-US" sz="160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New baseball and softball fields</a:t>
            </a:r>
            <a:endParaRPr sz="1600">
              <a:solidFill>
                <a:srgbClr val="33333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Montserrat"/>
              <a:buChar char="●"/>
            </a:pPr>
            <a:r>
              <a:rPr lang="en-US" sz="160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Upgrade parking lot with perimeter security fencing</a:t>
            </a:r>
            <a:endParaRPr sz="1350">
              <a:solidFill>
                <a:srgbClr val="333333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5" name="Google Shape;155;p22"/>
          <p:cNvSpPr txBox="1"/>
          <p:nvPr/>
        </p:nvSpPr>
        <p:spPr>
          <a:xfrm>
            <a:off x="636600" y="853125"/>
            <a:ext cx="5343300" cy="37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rgbClr val="1C4587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Budget Allocation*: $32.2 million</a:t>
            </a:r>
            <a:endParaRPr b="1" sz="2200">
              <a:solidFill>
                <a:srgbClr val="1C4587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6" name="Google Shape;156;p22"/>
          <p:cNvSpPr txBox="1"/>
          <p:nvPr/>
        </p:nvSpPr>
        <p:spPr>
          <a:xfrm>
            <a:off x="5944375" y="3507050"/>
            <a:ext cx="2745600" cy="63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300">
                <a:solidFill>
                  <a:srgbClr val="1C4587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*Includes architectural, engineering, surveys, permits, construction costs and FF&amp;E</a:t>
            </a:r>
            <a:endParaRPr b="1" i="1" sz="1300">
              <a:solidFill>
                <a:srgbClr val="1C4587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7" name="Google Shape;157;p22"/>
          <p:cNvSpPr txBox="1"/>
          <p:nvPr/>
        </p:nvSpPr>
        <p:spPr>
          <a:xfrm>
            <a:off x="4861425" y="2115000"/>
            <a:ext cx="3860700" cy="68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Targeted completion: </a:t>
            </a:r>
            <a:endParaRPr b="1" sz="21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Spring 2025</a:t>
            </a:r>
            <a:endParaRPr b="1" sz="21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3"/>
          <p:cNvSpPr txBox="1"/>
          <p:nvPr>
            <p:ph idx="1" type="body"/>
          </p:nvPr>
        </p:nvSpPr>
        <p:spPr>
          <a:xfrm>
            <a:off x="606476" y="312173"/>
            <a:ext cx="7931100" cy="38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667"/>
              </a:buClr>
              <a:buSzPts val="2300"/>
              <a:buFont typeface="Montserrat"/>
              <a:buNone/>
            </a:pPr>
            <a:r>
              <a:rPr lang="en-US"/>
              <a:t>Edison HS Project Status</a:t>
            </a:r>
            <a:endParaRPr/>
          </a:p>
        </p:txBody>
      </p:sp>
      <p:sp>
        <p:nvSpPr>
          <p:cNvPr id="163" name="Google Shape;163;p23"/>
          <p:cNvSpPr txBox="1"/>
          <p:nvPr/>
        </p:nvSpPr>
        <p:spPr>
          <a:xfrm>
            <a:off x="446225" y="1187475"/>
            <a:ext cx="4743000" cy="310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-339725" lvl="0" marL="4572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750"/>
              <a:buFont typeface="Montserrat"/>
              <a:buChar char="●"/>
            </a:pPr>
            <a:r>
              <a:rPr lang="en-US" sz="175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Improved parking lot and security fencing completed</a:t>
            </a:r>
            <a:br>
              <a:rPr lang="en-US" sz="175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</a:br>
            <a:endParaRPr sz="1750">
              <a:solidFill>
                <a:srgbClr val="33333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39725" lvl="0" marL="4572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750"/>
              <a:buFont typeface="Montserrat"/>
              <a:buChar char="●"/>
            </a:pPr>
            <a:r>
              <a:rPr lang="en-US" sz="175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First- and </a:t>
            </a:r>
            <a:r>
              <a:rPr lang="en-US" sz="175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second</a:t>
            </a:r>
            <a:r>
              <a:rPr lang="en-US" sz="175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-floor classroom renovations completed in main academic building</a:t>
            </a:r>
            <a:br>
              <a:rPr lang="en-US" sz="175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</a:br>
            <a:endParaRPr sz="1750">
              <a:solidFill>
                <a:srgbClr val="33333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39725" lvl="0" marL="4572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750"/>
              <a:buFont typeface="Montserrat"/>
              <a:buChar char="●"/>
            </a:pPr>
            <a:r>
              <a:rPr lang="en-US" sz="175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New library on second floor currently under construction</a:t>
            </a:r>
            <a:endParaRPr sz="1750">
              <a:solidFill>
                <a:srgbClr val="33333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33333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33333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64" name="Google Shape;16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1200" y="1263350"/>
            <a:ext cx="3391301" cy="2543476"/>
          </a:xfrm>
          <a:prstGeom prst="rect">
            <a:avLst/>
          </a:prstGeom>
          <a:noFill/>
          <a:ln>
            <a:noFill/>
          </a:ln>
          <a:effectLst>
            <a:outerShdw blurRad="2857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4"/>
          <p:cNvSpPr txBox="1"/>
          <p:nvPr>
            <p:ph idx="1" type="body"/>
          </p:nvPr>
        </p:nvSpPr>
        <p:spPr>
          <a:xfrm>
            <a:off x="606476" y="312173"/>
            <a:ext cx="7931100" cy="38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667"/>
              </a:buClr>
              <a:buSzPts val="2300"/>
              <a:buFont typeface="Montserrat"/>
              <a:buNone/>
            </a:pPr>
            <a:r>
              <a:rPr lang="en-US"/>
              <a:t>Edison HS Project Status</a:t>
            </a:r>
            <a:endParaRPr/>
          </a:p>
        </p:txBody>
      </p:sp>
      <p:sp>
        <p:nvSpPr>
          <p:cNvPr id="170" name="Google Shape;170;p24"/>
          <p:cNvSpPr txBox="1"/>
          <p:nvPr/>
        </p:nvSpPr>
        <p:spPr>
          <a:xfrm>
            <a:off x="512900" y="1139525"/>
            <a:ext cx="4347900" cy="251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-339725" lvl="0" marL="4572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750"/>
              <a:buFont typeface="Montserrat"/>
              <a:buChar char="●"/>
            </a:pPr>
            <a:r>
              <a:rPr lang="en-US" sz="175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HVAC improvements </a:t>
            </a:r>
            <a:r>
              <a:rPr lang="en-US" sz="175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completed</a:t>
            </a:r>
            <a:r>
              <a:rPr lang="en-US" sz="175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175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including</a:t>
            </a:r>
            <a:r>
              <a:rPr lang="en-US" sz="175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2 new chillers</a:t>
            </a:r>
            <a:br>
              <a:rPr lang="en-US" sz="175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</a:br>
            <a:endParaRPr sz="1750">
              <a:solidFill>
                <a:srgbClr val="33333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39725" lvl="0" marL="4572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750"/>
              <a:buFont typeface="Montserrat"/>
              <a:buChar char="●"/>
            </a:pPr>
            <a:r>
              <a:rPr lang="en-US" sz="1750">
                <a:solidFill>
                  <a:srgbClr val="333333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Portion of roof in main academic building replaced</a:t>
            </a:r>
            <a:endParaRPr sz="1750">
              <a:solidFill>
                <a:srgbClr val="333333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50">
              <a:solidFill>
                <a:srgbClr val="333333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39725" lvl="0" marL="4572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750"/>
              <a:buFont typeface="Montserrat"/>
              <a:buChar char="●"/>
            </a:pPr>
            <a:r>
              <a:rPr lang="en-US" sz="175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Technology and security </a:t>
            </a:r>
            <a:r>
              <a:rPr lang="en-US" sz="175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upgrades</a:t>
            </a:r>
            <a:r>
              <a:rPr lang="en-US" sz="175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installed</a:t>
            </a:r>
            <a:endParaRPr sz="1750">
              <a:solidFill>
                <a:srgbClr val="33333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33333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71" name="Google Shape;17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89400" y="1137887"/>
            <a:ext cx="3417226" cy="2562923"/>
          </a:xfrm>
          <a:prstGeom prst="rect">
            <a:avLst/>
          </a:prstGeom>
          <a:noFill/>
          <a:ln>
            <a:noFill/>
          </a:ln>
          <a:effectLst>
            <a:outerShdw blurRad="2857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5"/>
          <p:cNvSpPr txBox="1"/>
          <p:nvPr>
            <p:ph idx="1" type="body"/>
          </p:nvPr>
        </p:nvSpPr>
        <p:spPr>
          <a:xfrm>
            <a:off x="606476" y="312173"/>
            <a:ext cx="7931100" cy="38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667"/>
              </a:buClr>
              <a:buSzPts val="2300"/>
              <a:buFont typeface="Montserrat"/>
              <a:buNone/>
            </a:pPr>
            <a:r>
              <a:rPr lang="en-US"/>
              <a:t>Edison HS Project Status</a:t>
            </a:r>
            <a:endParaRPr/>
          </a:p>
        </p:txBody>
      </p:sp>
      <p:sp>
        <p:nvSpPr>
          <p:cNvPr id="177" name="Google Shape;177;p25"/>
          <p:cNvSpPr txBox="1"/>
          <p:nvPr/>
        </p:nvSpPr>
        <p:spPr>
          <a:xfrm>
            <a:off x="446225" y="1111275"/>
            <a:ext cx="39711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-339725" lvl="0" marL="4572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750"/>
              <a:buFont typeface="Montserrat"/>
              <a:buChar char="●"/>
            </a:pPr>
            <a:r>
              <a:rPr lang="en-US" sz="175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New baseball and softball fields completed in </a:t>
            </a:r>
            <a:r>
              <a:rPr lang="en-US" sz="175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the</a:t>
            </a:r>
            <a:r>
              <a:rPr lang="en-US" sz="175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Fall</a:t>
            </a:r>
            <a:br>
              <a:rPr lang="en-US" sz="175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</a:br>
            <a:endParaRPr sz="1750">
              <a:solidFill>
                <a:srgbClr val="33333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39725" lvl="0" marL="4572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750"/>
              <a:buFont typeface="Montserrat"/>
              <a:buChar char="●"/>
            </a:pPr>
            <a:r>
              <a:rPr lang="en-US" sz="175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New dugouts, bullpen, and batting cages</a:t>
            </a:r>
            <a:endParaRPr sz="1750">
              <a:solidFill>
                <a:srgbClr val="33333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78" name="Google Shape;17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8050" y="1111275"/>
            <a:ext cx="3616323" cy="2712250"/>
          </a:xfrm>
          <a:prstGeom prst="rect">
            <a:avLst/>
          </a:prstGeom>
          <a:noFill/>
          <a:ln>
            <a:noFill/>
          </a:ln>
          <a:effectLst>
            <a:outerShdw blurRad="2857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6"/>
          <p:cNvSpPr txBox="1"/>
          <p:nvPr>
            <p:ph idx="1" type="body"/>
          </p:nvPr>
        </p:nvSpPr>
        <p:spPr>
          <a:xfrm>
            <a:off x="606476" y="312173"/>
            <a:ext cx="7931100" cy="38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667"/>
              </a:buClr>
              <a:buSzPts val="2300"/>
              <a:buFont typeface="Montserrat"/>
              <a:buNone/>
            </a:pPr>
            <a:r>
              <a:rPr lang="en-US"/>
              <a:t>Neal ES: Current Project Scope &amp; Budget</a:t>
            </a:r>
            <a:endParaRPr/>
          </a:p>
        </p:txBody>
      </p:sp>
      <p:sp>
        <p:nvSpPr>
          <p:cNvPr id="184" name="Google Shape;184;p26"/>
          <p:cNvSpPr txBox="1"/>
          <p:nvPr/>
        </p:nvSpPr>
        <p:spPr>
          <a:xfrm>
            <a:off x="636600" y="1289975"/>
            <a:ext cx="7024800" cy="41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rgbClr val="1C4587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Scope: </a:t>
            </a:r>
            <a:endParaRPr b="1" sz="1500">
              <a:solidFill>
                <a:srgbClr val="1C4587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143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350"/>
              <a:buFont typeface="Montserrat"/>
              <a:buChar char="●"/>
            </a:pPr>
            <a:r>
              <a:rPr lang="en-US" sz="135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Overhaul or replace all classrooms and science labs </a:t>
            </a:r>
            <a:endParaRPr sz="1350">
              <a:solidFill>
                <a:srgbClr val="33333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143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350"/>
              <a:buFont typeface="Montserrat"/>
              <a:buChar char="●"/>
            </a:pPr>
            <a:r>
              <a:rPr lang="en-US" sz="135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Overhaul or replace special education classrooms </a:t>
            </a:r>
            <a:endParaRPr sz="1350">
              <a:solidFill>
                <a:srgbClr val="33333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143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350"/>
              <a:buFont typeface="Montserrat"/>
              <a:buChar char="●"/>
            </a:pPr>
            <a:r>
              <a:rPr lang="en-US" sz="135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Renovate the gym and physical education support spaces </a:t>
            </a:r>
            <a:endParaRPr sz="1350">
              <a:solidFill>
                <a:srgbClr val="33333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143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350"/>
              <a:buFont typeface="Montserrat"/>
              <a:buChar char="●"/>
            </a:pPr>
            <a:r>
              <a:rPr lang="en-US" sz="135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Overhaul or replace student dining and kitchen </a:t>
            </a:r>
            <a:endParaRPr sz="1350">
              <a:solidFill>
                <a:srgbClr val="33333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143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350"/>
              <a:buFont typeface="Montserrat"/>
              <a:buChar char="●"/>
            </a:pPr>
            <a:r>
              <a:rPr lang="en-US" sz="135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Overhaul main office and main entrance to include secured vestibule </a:t>
            </a:r>
            <a:endParaRPr sz="1350">
              <a:solidFill>
                <a:srgbClr val="33333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143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350"/>
              <a:buFont typeface="Montserrat"/>
              <a:buChar char="●"/>
            </a:pPr>
            <a:r>
              <a:rPr lang="en-US" sz="135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Replace old exterior windows with new energy efficient windows in spaces receiving renovations </a:t>
            </a:r>
            <a:endParaRPr sz="1350">
              <a:solidFill>
                <a:srgbClr val="33333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143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350"/>
              <a:buFont typeface="Montserrat"/>
              <a:buChar char="●"/>
            </a:pPr>
            <a:r>
              <a:rPr lang="en-US" sz="135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Complete overhaul and update to mechanical systems to the latest energy efficiency and indoor air quality standards</a:t>
            </a:r>
            <a:endParaRPr sz="1350">
              <a:solidFill>
                <a:srgbClr val="33333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143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350"/>
              <a:buFont typeface="Montserrat"/>
              <a:buChar char="●"/>
            </a:pPr>
            <a:r>
              <a:rPr lang="en-US" sz="135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HVAC installation/upgrades in new/renovated areas of the school</a:t>
            </a:r>
            <a:endParaRPr sz="1350">
              <a:solidFill>
                <a:srgbClr val="33333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143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350"/>
              <a:buFont typeface="Montserrat"/>
              <a:buChar char="●"/>
            </a:pPr>
            <a:r>
              <a:rPr lang="en-US" sz="135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Add or replace outdoor learning opportunities </a:t>
            </a:r>
            <a:endParaRPr sz="1350">
              <a:solidFill>
                <a:srgbClr val="33333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143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350"/>
              <a:buFont typeface="Montserrat"/>
              <a:buChar char="●"/>
            </a:pPr>
            <a:r>
              <a:rPr lang="en-US" sz="135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Re-pave and re-surface parking lots and driveways, and add a new bus loop </a:t>
            </a:r>
            <a:endParaRPr sz="1350">
              <a:solidFill>
                <a:srgbClr val="33333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143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350"/>
              <a:buFont typeface="Montserrat"/>
              <a:buChar char="●"/>
            </a:pPr>
            <a:r>
              <a:rPr lang="en-US" sz="135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Add, replace, and/or repair existing playground equipment</a:t>
            </a:r>
            <a:endParaRPr sz="1350">
              <a:solidFill>
                <a:srgbClr val="33333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33333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350">
              <a:solidFill>
                <a:srgbClr val="333333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5" name="Google Shape;185;p26"/>
          <p:cNvSpPr txBox="1"/>
          <p:nvPr/>
        </p:nvSpPr>
        <p:spPr>
          <a:xfrm>
            <a:off x="636600" y="853125"/>
            <a:ext cx="5343300" cy="37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rgbClr val="1C4587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Budget Allocation*: $26.7 million</a:t>
            </a:r>
            <a:endParaRPr b="1" sz="2200">
              <a:solidFill>
                <a:srgbClr val="1C4587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6" name="Google Shape;186;p26"/>
          <p:cNvSpPr txBox="1"/>
          <p:nvPr/>
        </p:nvSpPr>
        <p:spPr>
          <a:xfrm>
            <a:off x="6073825" y="1110950"/>
            <a:ext cx="2520900" cy="5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200">
                <a:solidFill>
                  <a:srgbClr val="1C4587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*Includes architectural, engineering, surveys, permits, construction costs and FF&amp;E</a:t>
            </a:r>
            <a:endParaRPr b="1" i="1" sz="1200">
              <a:solidFill>
                <a:srgbClr val="1C4587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7" name="Google Shape;187;p26"/>
          <p:cNvSpPr txBox="1"/>
          <p:nvPr/>
        </p:nvSpPr>
        <p:spPr>
          <a:xfrm>
            <a:off x="6808600" y="3510150"/>
            <a:ext cx="2346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7"/>
          <p:cNvSpPr txBox="1"/>
          <p:nvPr>
            <p:ph idx="1" type="body"/>
          </p:nvPr>
        </p:nvSpPr>
        <p:spPr>
          <a:xfrm>
            <a:off x="606476" y="312173"/>
            <a:ext cx="7931100" cy="38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667"/>
              </a:buClr>
              <a:buSzPts val="2300"/>
              <a:buFont typeface="Montserrat"/>
              <a:buNone/>
            </a:pPr>
            <a:r>
              <a:rPr lang="en-US"/>
              <a:t>Neal ES Project Status</a:t>
            </a:r>
            <a:endParaRPr/>
          </a:p>
        </p:txBody>
      </p:sp>
      <p:sp>
        <p:nvSpPr>
          <p:cNvPr id="193" name="Google Shape;193;p27"/>
          <p:cNvSpPr txBox="1"/>
          <p:nvPr/>
        </p:nvSpPr>
        <p:spPr>
          <a:xfrm>
            <a:off x="489950" y="1002175"/>
            <a:ext cx="4456800" cy="354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-339725" lvl="0" marL="4572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750"/>
              <a:buFont typeface="Montserrat"/>
              <a:buChar char="●"/>
            </a:pPr>
            <a:r>
              <a:rPr lang="en-US" sz="175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Neal ES included in Phase 3</a:t>
            </a:r>
            <a:br>
              <a:rPr lang="en-US" sz="175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75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750">
              <a:solidFill>
                <a:srgbClr val="33333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39725" lvl="0" marL="4572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750"/>
              <a:buFont typeface="Montserrat"/>
              <a:buChar char="●"/>
            </a:pPr>
            <a:r>
              <a:rPr lang="en-US" sz="175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Most Phase 3 projects in Design Development </a:t>
            </a:r>
            <a:r>
              <a:rPr lang="en-US" sz="175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Phase</a:t>
            </a:r>
            <a:r>
              <a:rPr lang="en-US" sz="175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lang="en-US" sz="175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</a:br>
            <a:endParaRPr sz="1750">
              <a:solidFill>
                <a:srgbClr val="33333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39725" lvl="0" marL="4572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750"/>
              <a:buFont typeface="Montserrat"/>
              <a:buChar char="●"/>
            </a:pPr>
            <a:r>
              <a:rPr lang="en-US" sz="175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Construction estimates for Neal and other Phase 3 projects exceed project budget</a:t>
            </a:r>
            <a:br>
              <a:rPr lang="en-US" sz="175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</a:br>
            <a:endParaRPr sz="1750">
              <a:solidFill>
                <a:srgbClr val="33333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39725" lvl="0" marL="4572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750"/>
              <a:buFont typeface="Montserrat"/>
              <a:buChar char="●"/>
            </a:pPr>
            <a:r>
              <a:rPr lang="en-US" sz="175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As we review Phase 3 projects, key factors to consider include next round of Rightsizing and SAISD Master Plan 2045</a:t>
            </a:r>
            <a:endParaRPr sz="2200">
              <a:solidFill>
                <a:srgbClr val="33333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94" name="Google Shape;19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89000" y="1078375"/>
            <a:ext cx="3548575" cy="2356479"/>
          </a:xfrm>
          <a:prstGeom prst="rect">
            <a:avLst/>
          </a:prstGeom>
          <a:noFill/>
          <a:ln>
            <a:noFill/>
          </a:ln>
          <a:effectLst>
            <a:outerShdw blurRad="2857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8"/>
          <p:cNvSpPr txBox="1"/>
          <p:nvPr>
            <p:ph idx="1" type="body"/>
          </p:nvPr>
        </p:nvSpPr>
        <p:spPr>
          <a:xfrm>
            <a:off x="606476" y="312173"/>
            <a:ext cx="7931100" cy="388800"/>
          </a:xfrm>
          <a:prstGeom prst="rect">
            <a:avLst/>
          </a:prstGeom>
        </p:spPr>
        <p:txBody>
          <a:bodyPr anchorCtr="0" anchor="t" bIns="17150" lIns="34275" spcFirstLastPara="1" rIns="34275" wrap="square" tIns="1715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Next Round of Rightsizing</a:t>
            </a:r>
            <a:endParaRPr/>
          </a:p>
        </p:txBody>
      </p:sp>
      <p:sp>
        <p:nvSpPr>
          <p:cNvPr id="200" name="Google Shape;200;p28"/>
          <p:cNvSpPr txBox="1"/>
          <p:nvPr/>
        </p:nvSpPr>
        <p:spPr>
          <a:xfrm>
            <a:off x="537575" y="2792875"/>
            <a:ext cx="4256700" cy="165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-339725" lvl="0" marL="4572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750"/>
              <a:buFont typeface="Montserrat"/>
              <a:buChar char="●"/>
            </a:pPr>
            <a:r>
              <a:rPr lang="en-US" sz="175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SAISD still has more schools than it needs for current student population of about 44,000</a:t>
            </a:r>
            <a:br>
              <a:rPr lang="en-US" sz="175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</a:br>
            <a:endParaRPr sz="1750">
              <a:solidFill>
                <a:srgbClr val="33333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39725" lvl="0" marL="4572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750"/>
              <a:buFont typeface="Montserrat"/>
              <a:buChar char="●"/>
            </a:pPr>
            <a:r>
              <a:rPr lang="en-US" sz="175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Kicking off Master Plan 2045 to guide future downsizing efforts</a:t>
            </a:r>
            <a:endParaRPr sz="2200">
              <a:solidFill>
                <a:srgbClr val="33333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01" name="Google Shape;20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66475" y="1035023"/>
            <a:ext cx="2877500" cy="2762276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8"/>
          <p:cNvSpPr txBox="1"/>
          <p:nvPr/>
        </p:nvSpPr>
        <p:spPr>
          <a:xfrm>
            <a:off x="635625" y="936300"/>
            <a:ext cx="4482600" cy="154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200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In May 2024, the Board of Trustees requested recommendations for next round of Rightsizing</a:t>
            </a:r>
            <a:endParaRPr b="1" sz="2000">
              <a:solidFill>
                <a:srgbClr val="1C458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1"/>
          <p:cNvSpPr txBox="1"/>
          <p:nvPr>
            <p:ph idx="1" type="body"/>
          </p:nvPr>
        </p:nvSpPr>
        <p:spPr>
          <a:xfrm>
            <a:off x="606476" y="312173"/>
            <a:ext cx="7931100" cy="38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667"/>
              </a:buClr>
              <a:buSzPts val="2300"/>
              <a:buFont typeface="Montserrat"/>
              <a:buNone/>
            </a:pPr>
            <a:r>
              <a:rPr lang="en-US"/>
              <a:t>Purpose of Today’s Meeting</a:t>
            </a:r>
            <a:endParaRPr/>
          </a:p>
        </p:txBody>
      </p:sp>
      <p:sp>
        <p:nvSpPr>
          <p:cNvPr id="71" name="Google Shape;71;p11"/>
          <p:cNvSpPr txBox="1"/>
          <p:nvPr/>
        </p:nvSpPr>
        <p:spPr>
          <a:xfrm>
            <a:off x="606475" y="939775"/>
            <a:ext cx="4846500" cy="3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000"/>
              <a:buFont typeface="Montserrat"/>
              <a:buChar char="●"/>
            </a:pPr>
            <a:r>
              <a:rPr lang="en-US" sz="200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Bond 2020 Program Update</a:t>
            </a:r>
            <a:br>
              <a:rPr lang="en-US" sz="200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200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000"/>
              <a:buFont typeface="Montserrat"/>
              <a:buChar char="●"/>
            </a:pPr>
            <a:r>
              <a:rPr lang="en-US" sz="200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Major renovation updates for:</a:t>
            </a:r>
            <a:endParaRPr sz="200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000"/>
              <a:buFont typeface="Montserrat"/>
              <a:buChar char="○"/>
            </a:pPr>
            <a:r>
              <a:rPr b="1" lang="en-US" sz="200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Neal Elementary</a:t>
            </a:r>
            <a:endParaRPr b="1" sz="200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000"/>
              <a:buFont typeface="Montserrat"/>
              <a:buChar char="○"/>
            </a:pPr>
            <a:r>
              <a:rPr b="1" lang="en-US" sz="200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Edison High School</a:t>
            </a:r>
            <a:br>
              <a:rPr b="1" lang="en-US" sz="200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b="1" sz="200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000"/>
              <a:buFont typeface="Montserrat"/>
              <a:buChar char="●"/>
            </a:pPr>
            <a:r>
              <a:rPr lang="en-US" sz="200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Facility Condition Assessment and master planning</a:t>
            </a:r>
            <a:endParaRPr sz="200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33333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2" name="Google Shape;72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53951" y="1152178"/>
            <a:ext cx="2318000" cy="2320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9"/>
          <p:cNvSpPr txBox="1"/>
          <p:nvPr>
            <p:ph idx="1" type="body"/>
          </p:nvPr>
        </p:nvSpPr>
        <p:spPr>
          <a:xfrm>
            <a:off x="606476" y="312173"/>
            <a:ext cx="7931100" cy="38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667"/>
              </a:buClr>
              <a:buSzPts val="2300"/>
              <a:buFont typeface="Montserrat"/>
              <a:buNone/>
            </a:pPr>
            <a:r>
              <a:rPr lang="en-US"/>
              <a:t>About the Master Plan</a:t>
            </a:r>
            <a:endParaRPr/>
          </a:p>
        </p:txBody>
      </p:sp>
      <p:pic>
        <p:nvPicPr>
          <p:cNvPr id="208" name="Google Shape;20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81200" y="968075"/>
            <a:ext cx="6796109" cy="313590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9"/>
          <p:cNvSpPr txBox="1"/>
          <p:nvPr/>
        </p:nvSpPr>
        <p:spPr>
          <a:xfrm>
            <a:off x="530850" y="1079175"/>
            <a:ext cx="2844300" cy="193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200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Master Plan 2045 will provide significant data for each SAISD facility</a:t>
            </a:r>
            <a:endParaRPr b="1" sz="2000">
              <a:solidFill>
                <a:srgbClr val="1C458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0"/>
          <p:cNvSpPr txBox="1"/>
          <p:nvPr>
            <p:ph idx="1" type="body"/>
          </p:nvPr>
        </p:nvSpPr>
        <p:spPr>
          <a:xfrm>
            <a:off x="606476" y="312173"/>
            <a:ext cx="7931100" cy="38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667"/>
              </a:buClr>
              <a:buSzPts val="2300"/>
              <a:buFont typeface="Montserrat"/>
              <a:buNone/>
            </a:pPr>
            <a:r>
              <a:rPr lang="en-US"/>
              <a:t>Next Steps</a:t>
            </a:r>
            <a:endParaRPr/>
          </a:p>
        </p:txBody>
      </p:sp>
      <p:sp>
        <p:nvSpPr>
          <p:cNvPr id="215" name="Google Shape;215;p30"/>
          <p:cNvSpPr txBox="1"/>
          <p:nvPr/>
        </p:nvSpPr>
        <p:spPr>
          <a:xfrm>
            <a:off x="606475" y="939775"/>
            <a:ext cx="4605300" cy="231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-330200" lvl="0" marL="45720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</a:pPr>
            <a:r>
              <a:rPr lang="en-US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Kick off the facility master </a:t>
            </a:r>
            <a:r>
              <a:rPr lang="en-US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planning</a:t>
            </a:r>
            <a:r>
              <a:rPr lang="en-US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process to chart </a:t>
            </a:r>
            <a:r>
              <a:rPr b="1" i="1" lang="en-US" sz="1600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a new way forward </a:t>
            </a:r>
            <a:r>
              <a:rPr lang="en-US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for facilities in SAISD</a:t>
            </a:r>
            <a:br>
              <a:rPr lang="en-US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</a:pPr>
            <a:r>
              <a:rPr lang="en-US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Capital Development &amp; Construction Services</a:t>
            </a:r>
            <a:r>
              <a:rPr lang="en-US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will be following up with Neal principal to discuss formation of Project Advisory Team (PAT).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16" name="Google Shape;21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24375" y="939775"/>
            <a:ext cx="2610375" cy="1522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408441">
            <a:off x="4879146" y="3521375"/>
            <a:ext cx="1226633" cy="1112251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31"/>
          <p:cNvSpPr txBox="1"/>
          <p:nvPr>
            <p:ph idx="1" type="body"/>
          </p:nvPr>
        </p:nvSpPr>
        <p:spPr>
          <a:xfrm>
            <a:off x="606476" y="312173"/>
            <a:ext cx="7931100" cy="38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667"/>
              </a:buClr>
              <a:buSzPts val="2300"/>
              <a:buFont typeface="Montserrat"/>
              <a:buNone/>
            </a:pPr>
            <a:r>
              <a:rPr lang="en-US"/>
              <a:t>Bond Update &amp; News</a:t>
            </a:r>
            <a:endParaRPr/>
          </a:p>
        </p:txBody>
      </p:sp>
      <p:sp>
        <p:nvSpPr>
          <p:cNvPr id="223" name="Google Shape;223;p31"/>
          <p:cNvSpPr txBox="1"/>
          <p:nvPr/>
        </p:nvSpPr>
        <p:spPr>
          <a:xfrm>
            <a:off x="606475" y="939775"/>
            <a:ext cx="3620100" cy="85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Bond.saisd.net</a:t>
            </a:r>
            <a:br>
              <a:rPr lang="en-US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i="1" lang="en-US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For individual project updates, upcoming events, and more</a:t>
            </a:r>
            <a:endParaRPr i="1"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4" name="Google Shape;224;p31"/>
          <p:cNvSpPr txBox="1"/>
          <p:nvPr/>
        </p:nvSpPr>
        <p:spPr>
          <a:xfrm>
            <a:off x="606475" y="2933100"/>
            <a:ext cx="3620100" cy="109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Social media</a:t>
            </a:r>
            <a:br>
              <a:rPr lang="en-US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i="1" lang="en-US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Follow </a:t>
            </a:r>
            <a:r>
              <a:rPr b="1" i="1" lang="en-US" sz="1300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SanAntonioISD</a:t>
            </a:r>
            <a:r>
              <a:rPr i="1" lang="en-US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on Facebook, Instagram, and LinkedIn for bond progress and event info</a:t>
            </a:r>
            <a:endParaRPr i="1"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25" name="Google Shape;225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00925" y="4151150"/>
            <a:ext cx="568065" cy="62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0275" y="4101275"/>
            <a:ext cx="538132" cy="67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90525" y="4132750"/>
            <a:ext cx="538125" cy="612581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31"/>
          <p:cNvSpPr txBox="1"/>
          <p:nvPr/>
        </p:nvSpPr>
        <p:spPr>
          <a:xfrm>
            <a:off x="606475" y="1936438"/>
            <a:ext cx="3620100" cy="85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Campus website</a:t>
            </a:r>
            <a:br>
              <a:rPr lang="en-US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i="1" lang="en-US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Quick link to your school’s bond page via your campus homepage</a:t>
            </a:r>
            <a:endParaRPr i="1"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29" name="Google Shape;229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66200" y="823000"/>
            <a:ext cx="2708999" cy="283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131294" y="2017550"/>
            <a:ext cx="1831000" cy="213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2"/>
          <p:cNvSpPr txBox="1"/>
          <p:nvPr>
            <p:ph idx="1" type="body"/>
          </p:nvPr>
        </p:nvSpPr>
        <p:spPr>
          <a:xfrm>
            <a:off x="606476" y="312173"/>
            <a:ext cx="7931100" cy="38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667"/>
              </a:buClr>
              <a:buSzPts val="2300"/>
              <a:buFont typeface="Montserrat"/>
              <a:buNone/>
            </a:pPr>
            <a:r>
              <a:rPr lang="en-US"/>
              <a:t>Questions</a:t>
            </a:r>
            <a:endParaRPr/>
          </a:p>
        </p:txBody>
      </p:sp>
      <p:pic>
        <p:nvPicPr>
          <p:cNvPr id="236" name="Google Shape;23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24275" y="1120923"/>
            <a:ext cx="3585725" cy="33208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2"/>
          <p:cNvSpPr/>
          <p:nvPr/>
        </p:nvSpPr>
        <p:spPr>
          <a:xfrm>
            <a:off x="5257100" y="1751525"/>
            <a:ext cx="3306600" cy="962700"/>
          </a:xfrm>
          <a:prstGeom prst="rect">
            <a:avLst/>
          </a:prstGeom>
          <a:solidFill>
            <a:srgbClr val="F3F3F3"/>
          </a:solidFill>
          <a:ln>
            <a:noFill/>
          </a:ln>
          <a:effectLst>
            <a:outerShdw blurRad="57150" rotWithShape="0" algn="bl" dist="3810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12"/>
          <p:cNvSpPr/>
          <p:nvPr/>
        </p:nvSpPr>
        <p:spPr>
          <a:xfrm>
            <a:off x="650650" y="1751525"/>
            <a:ext cx="4499700" cy="3088800"/>
          </a:xfrm>
          <a:prstGeom prst="rect">
            <a:avLst/>
          </a:prstGeom>
          <a:solidFill>
            <a:srgbClr val="073763"/>
          </a:solidFill>
          <a:ln>
            <a:noFill/>
          </a:ln>
          <a:effectLst>
            <a:outerShdw blurRad="57150" rotWithShape="0" algn="bl" dist="3810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79" name="Google Shape;79;p12"/>
          <p:cNvSpPr txBox="1"/>
          <p:nvPr>
            <p:ph idx="1" type="body"/>
          </p:nvPr>
        </p:nvSpPr>
        <p:spPr>
          <a:xfrm>
            <a:off x="606476" y="312173"/>
            <a:ext cx="7931100" cy="388800"/>
          </a:xfrm>
          <a:prstGeom prst="rect">
            <a:avLst/>
          </a:prstGeom>
        </p:spPr>
        <p:txBody>
          <a:bodyPr anchorCtr="0" anchor="t" bIns="17150" lIns="34275" spcFirstLastPara="1" rIns="34275" wrap="square" tIns="1715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Bond 2020 Approval</a:t>
            </a:r>
            <a:endParaRPr/>
          </a:p>
        </p:txBody>
      </p:sp>
      <p:sp>
        <p:nvSpPr>
          <p:cNvPr id="80" name="Google Shape;80;p12"/>
          <p:cNvSpPr txBox="1"/>
          <p:nvPr/>
        </p:nvSpPr>
        <p:spPr>
          <a:xfrm>
            <a:off x="606475" y="861525"/>
            <a:ext cx="6860700" cy="10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200">
                <a:solidFill>
                  <a:srgbClr val="1C4587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In November 2020, voters approved two propositions totaling $1.3 billion:</a:t>
            </a:r>
            <a:endParaRPr b="1" i="1" sz="2200">
              <a:solidFill>
                <a:srgbClr val="1C4587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33333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1" name="Google Shape;81;p12"/>
          <p:cNvSpPr txBox="1"/>
          <p:nvPr/>
        </p:nvSpPr>
        <p:spPr>
          <a:xfrm>
            <a:off x="737450" y="1751525"/>
            <a:ext cx="4435800" cy="331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PROP A</a:t>
            </a:r>
            <a:endParaRPr b="1" sz="17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$1.21 billion for:</a:t>
            </a:r>
            <a:endParaRPr sz="17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ontserrat"/>
              <a:buChar char="●"/>
            </a:pPr>
            <a:r>
              <a:rPr lang="en-US" sz="1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Campus renovations/upgrades, including HVAC upgrades</a:t>
            </a:r>
            <a:endParaRPr sz="17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ontserrat"/>
              <a:buChar char="●"/>
            </a:pPr>
            <a:r>
              <a:rPr lang="en-US" sz="1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Security upgrades at all schools</a:t>
            </a:r>
            <a:endParaRPr sz="17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ontserrat"/>
              <a:buChar char="●"/>
            </a:pPr>
            <a:r>
              <a:rPr lang="en-US" sz="1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Replacement of air-conditioning chillers more than 15 years old at schools not receiving major renovations</a:t>
            </a:r>
            <a:endParaRPr sz="17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ontserrat"/>
              <a:buChar char="●"/>
            </a:pPr>
            <a:r>
              <a:rPr lang="en-US" sz="1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New school models</a:t>
            </a:r>
            <a:endParaRPr sz="17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50">
              <a:solidFill>
                <a:schemeClr val="lt1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2" name="Google Shape;82;p12"/>
          <p:cNvSpPr txBox="1"/>
          <p:nvPr/>
        </p:nvSpPr>
        <p:spPr>
          <a:xfrm>
            <a:off x="5314250" y="1748025"/>
            <a:ext cx="3194100" cy="9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>
                <a:solidFill>
                  <a:srgbClr val="073763"/>
                </a:solidFill>
                <a:latin typeface="Montserrat"/>
                <a:ea typeface="Montserrat"/>
                <a:cs typeface="Montserrat"/>
                <a:sym typeface="Montserrat"/>
              </a:rPr>
              <a:t>PROP B</a:t>
            </a:r>
            <a:endParaRPr b="1" sz="1700">
              <a:solidFill>
                <a:srgbClr val="07376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$90 million for technology upgrades for all schools</a:t>
            </a:r>
            <a:endParaRPr sz="1700">
              <a:solidFill>
                <a:schemeClr val="dk1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3"/>
          <p:cNvPicPr preferRelativeResize="0"/>
          <p:nvPr/>
        </p:nvPicPr>
        <p:blipFill rotWithShape="1">
          <a:blip r:embed="rId3">
            <a:alphaModFix/>
          </a:blip>
          <a:srcRect b="21013" l="0" r="0" t="18058"/>
          <a:stretch/>
        </p:blipFill>
        <p:spPr>
          <a:xfrm>
            <a:off x="606475" y="860825"/>
            <a:ext cx="7931100" cy="36242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3"/>
          <p:cNvSpPr txBox="1"/>
          <p:nvPr>
            <p:ph idx="1" type="body"/>
          </p:nvPr>
        </p:nvSpPr>
        <p:spPr>
          <a:xfrm>
            <a:off x="606476" y="312173"/>
            <a:ext cx="7931100" cy="38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667"/>
              </a:buClr>
              <a:buSzPts val="2300"/>
              <a:buFont typeface="Montserrat"/>
              <a:buNone/>
            </a:pPr>
            <a:r>
              <a:rPr lang="en-US"/>
              <a:t>Bond 2020 Planning</a:t>
            </a:r>
            <a:endParaRPr/>
          </a:p>
        </p:txBody>
      </p:sp>
      <p:sp>
        <p:nvSpPr>
          <p:cNvPr id="89" name="Google Shape;89;p13"/>
          <p:cNvSpPr/>
          <p:nvPr/>
        </p:nvSpPr>
        <p:spPr>
          <a:xfrm>
            <a:off x="594075" y="864300"/>
            <a:ext cx="3694800" cy="1544700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>
            <a:outerShdw blurRad="642938" rotWithShape="0" algn="bl" dir="6960000" dist="95250">
              <a:srgbClr val="000000">
                <a:alpha val="64999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73763"/>
              </a:solidFill>
            </a:endParaRPr>
          </a:p>
        </p:txBody>
      </p:sp>
      <p:sp>
        <p:nvSpPr>
          <p:cNvPr id="90" name="Google Shape;90;p13"/>
          <p:cNvSpPr txBox="1"/>
          <p:nvPr/>
        </p:nvSpPr>
        <p:spPr>
          <a:xfrm>
            <a:off x="694975" y="937025"/>
            <a:ext cx="3975900" cy="140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000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Renovation p</a:t>
            </a:r>
            <a:r>
              <a:rPr b="1" i="1" lang="en-US" sz="2000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rojects were planned pre-pandemic</a:t>
            </a:r>
            <a:br>
              <a:rPr b="1" i="1" lang="en-US" sz="2000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i="1" lang="en-US" sz="2000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using standard estimates </a:t>
            </a:r>
            <a:endParaRPr b="1" i="1" sz="2000">
              <a:solidFill>
                <a:srgbClr val="1C45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000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of 4%-5% for inflation</a:t>
            </a:r>
            <a:endParaRPr sz="2000">
              <a:solidFill>
                <a:srgbClr val="1C4587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4"/>
          <p:cNvSpPr txBox="1"/>
          <p:nvPr>
            <p:ph idx="1" type="body"/>
          </p:nvPr>
        </p:nvSpPr>
        <p:spPr>
          <a:xfrm>
            <a:off x="606476" y="312173"/>
            <a:ext cx="7931100" cy="38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667"/>
              </a:buClr>
              <a:buSzPts val="2300"/>
              <a:buFont typeface="Montserrat"/>
              <a:buNone/>
            </a:pPr>
            <a:r>
              <a:rPr lang="en-US"/>
              <a:t>Pandemic Impacts</a:t>
            </a:r>
            <a:endParaRPr/>
          </a:p>
        </p:txBody>
      </p:sp>
      <p:sp>
        <p:nvSpPr>
          <p:cNvPr id="96" name="Google Shape;96;p14"/>
          <p:cNvSpPr txBox="1"/>
          <p:nvPr/>
        </p:nvSpPr>
        <p:spPr>
          <a:xfrm>
            <a:off x="606475" y="939775"/>
            <a:ext cx="4846500" cy="68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33333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33333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7" name="Google Shape;97;p14"/>
          <p:cNvSpPr txBox="1"/>
          <p:nvPr/>
        </p:nvSpPr>
        <p:spPr>
          <a:xfrm>
            <a:off x="606475" y="2098800"/>
            <a:ext cx="4407000" cy="250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-339725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750"/>
              <a:buFont typeface="Montserrat"/>
              <a:buChar char="●"/>
            </a:pPr>
            <a:r>
              <a:rPr lang="en-US" sz="1750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Unprecedented inflation </a:t>
            </a:r>
            <a:endParaRPr sz="1750">
              <a:solidFill>
                <a:srgbClr val="1C45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9725" lvl="1" marL="9144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750"/>
              <a:buFont typeface="Montserrat"/>
              <a:buChar char="○"/>
            </a:pPr>
            <a:r>
              <a:rPr lang="en-US" sz="175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Average of </a:t>
            </a:r>
            <a:r>
              <a:rPr b="1" lang="en-US" sz="1750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25-30% </a:t>
            </a:r>
            <a:endParaRPr b="1" sz="1750">
              <a:solidFill>
                <a:srgbClr val="1C45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9725" lvl="1" marL="9144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750"/>
              <a:buFont typeface="Montserrat"/>
              <a:buChar char="○"/>
            </a:pPr>
            <a:r>
              <a:rPr lang="en-US" sz="175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Preliminary estimates for all projects came in over budget</a:t>
            </a:r>
            <a:br>
              <a:rPr lang="en-US" sz="175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75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9725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750"/>
              <a:buFont typeface="Montserrat"/>
              <a:buChar char="●"/>
            </a:pPr>
            <a:r>
              <a:rPr lang="en-US" sz="1750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Supply chain issues</a:t>
            </a:r>
            <a:endParaRPr sz="1750">
              <a:solidFill>
                <a:srgbClr val="1C45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5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9725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750"/>
              <a:buFont typeface="Montserrat"/>
              <a:buChar char="●"/>
            </a:pPr>
            <a:r>
              <a:rPr lang="en-US" sz="1750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Labor shortages</a:t>
            </a:r>
            <a:endParaRPr sz="1750">
              <a:solidFill>
                <a:srgbClr val="1C45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8" name="Google Shape;98;p14"/>
          <p:cNvSpPr txBox="1"/>
          <p:nvPr/>
        </p:nvSpPr>
        <p:spPr>
          <a:xfrm>
            <a:off x="606475" y="861525"/>
            <a:ext cx="5201100" cy="10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200">
                <a:solidFill>
                  <a:srgbClr val="1C4587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And then the global pandemic </a:t>
            </a:r>
            <a:endParaRPr b="1" i="1" sz="2200">
              <a:solidFill>
                <a:srgbClr val="1C4587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200">
                <a:solidFill>
                  <a:srgbClr val="1C4587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hit, bringing with it significant construction pressures:</a:t>
            </a:r>
            <a:endParaRPr sz="2100">
              <a:solidFill>
                <a:srgbClr val="33333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9" name="Google Shape;9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24200" y="863575"/>
            <a:ext cx="2698950" cy="3716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5"/>
          <p:cNvSpPr txBox="1"/>
          <p:nvPr>
            <p:ph idx="1" type="body"/>
          </p:nvPr>
        </p:nvSpPr>
        <p:spPr>
          <a:xfrm>
            <a:off x="606476" y="312173"/>
            <a:ext cx="7931100" cy="38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667"/>
              </a:buClr>
              <a:buSzPts val="2300"/>
              <a:buFont typeface="Montserrat"/>
              <a:buNone/>
            </a:pPr>
            <a:r>
              <a:rPr lang="en-US"/>
              <a:t>District Response</a:t>
            </a:r>
            <a:endParaRPr/>
          </a:p>
        </p:txBody>
      </p:sp>
      <p:sp>
        <p:nvSpPr>
          <p:cNvPr id="105" name="Google Shape;105;p15"/>
          <p:cNvSpPr txBox="1"/>
          <p:nvPr/>
        </p:nvSpPr>
        <p:spPr>
          <a:xfrm>
            <a:off x="635625" y="860100"/>
            <a:ext cx="5155500" cy="71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200">
                <a:solidFill>
                  <a:srgbClr val="1C4587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A tremendous amount of work went into salvaging Bond 2020:</a:t>
            </a:r>
            <a:endParaRPr b="1" sz="2000">
              <a:solidFill>
                <a:srgbClr val="1C4587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6" name="Google Shape;106;p15"/>
          <p:cNvSpPr txBox="1"/>
          <p:nvPr/>
        </p:nvSpPr>
        <p:spPr>
          <a:xfrm>
            <a:off x="530275" y="1655100"/>
            <a:ext cx="5081700" cy="278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-3397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750"/>
              <a:buFont typeface="Montserrat"/>
              <a:buChar char="●"/>
            </a:pPr>
            <a:r>
              <a:rPr lang="en-US" sz="175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Bond expenses examined at a program and a project level to identify savings</a:t>
            </a:r>
            <a:endParaRPr sz="175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97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750"/>
              <a:buFont typeface="Montserrat"/>
              <a:buChar char="●"/>
            </a:pPr>
            <a:r>
              <a:rPr lang="en-US" sz="175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A number of p</a:t>
            </a:r>
            <a:r>
              <a:rPr lang="en-US" sz="175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rogram-wide cost-saving measures implemented</a:t>
            </a:r>
            <a:endParaRPr sz="175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9725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750"/>
              <a:buFont typeface="Montserrat"/>
              <a:buChar char="○"/>
            </a:pPr>
            <a:r>
              <a:rPr b="1" lang="en-US" sz="1750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Example:</a:t>
            </a:r>
            <a:r>
              <a:rPr lang="en-US" sz="1750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en-US" sz="1750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project start dates staggered through phasing</a:t>
            </a:r>
            <a:endParaRPr b="1" sz="1750">
              <a:solidFill>
                <a:srgbClr val="1C45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97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750"/>
              <a:buFont typeface="Montserrat"/>
              <a:buChar char="●"/>
            </a:pPr>
            <a:r>
              <a:rPr lang="en-US" sz="175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Every major renovation project </a:t>
            </a:r>
            <a:br>
              <a:rPr lang="en-US" sz="175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75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reviewed to get as close to budget as possible</a:t>
            </a:r>
            <a:endParaRPr b="1" sz="2000">
              <a:solidFill>
                <a:srgbClr val="1C458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7" name="Google Shape;10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35775" y="1109175"/>
            <a:ext cx="3227225" cy="2947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"/>
          <p:cNvSpPr txBox="1"/>
          <p:nvPr>
            <p:ph idx="1" type="body"/>
          </p:nvPr>
        </p:nvSpPr>
        <p:spPr>
          <a:xfrm>
            <a:off x="606476" y="312173"/>
            <a:ext cx="7931100" cy="38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667"/>
              </a:buClr>
              <a:buSzPts val="2300"/>
              <a:buFont typeface="Montserrat"/>
              <a:buNone/>
            </a:pPr>
            <a:r>
              <a:rPr lang="en-US"/>
              <a:t>How Can Bond Funds Be Used?</a:t>
            </a:r>
            <a:endParaRPr/>
          </a:p>
        </p:txBody>
      </p:sp>
      <p:pic>
        <p:nvPicPr>
          <p:cNvPr id="113" name="Google Shape;11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600" y="808925"/>
            <a:ext cx="7425275" cy="3636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7"/>
          <p:cNvSpPr txBox="1"/>
          <p:nvPr>
            <p:ph idx="1" type="body"/>
          </p:nvPr>
        </p:nvSpPr>
        <p:spPr>
          <a:xfrm>
            <a:off x="606476" y="312173"/>
            <a:ext cx="7931100" cy="38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667"/>
              </a:buClr>
              <a:buSzPts val="2300"/>
              <a:buFont typeface="Montserrat"/>
              <a:buNone/>
            </a:pPr>
            <a:r>
              <a:rPr lang="en-US"/>
              <a:t>Rightsizing Impact </a:t>
            </a:r>
            <a:endParaRPr/>
          </a:p>
        </p:txBody>
      </p:sp>
      <p:sp>
        <p:nvSpPr>
          <p:cNvPr id="119" name="Google Shape;119;p17"/>
          <p:cNvSpPr txBox="1"/>
          <p:nvPr/>
        </p:nvSpPr>
        <p:spPr>
          <a:xfrm>
            <a:off x="635625" y="936300"/>
            <a:ext cx="7006800" cy="76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200">
                <a:solidFill>
                  <a:srgbClr val="1C4587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In 2023, the Board of Trustees voted on a plan to consolidate SAISD schools</a:t>
            </a:r>
            <a:endParaRPr b="1" sz="2000">
              <a:solidFill>
                <a:srgbClr val="1C4587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0" name="Google Shape;120;p17"/>
          <p:cNvSpPr txBox="1"/>
          <p:nvPr/>
        </p:nvSpPr>
        <p:spPr>
          <a:xfrm>
            <a:off x="607050" y="1850700"/>
            <a:ext cx="4863600" cy="216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-3397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750"/>
              <a:buFont typeface="Montserrat"/>
              <a:buChar char="●"/>
            </a:pPr>
            <a:r>
              <a:rPr lang="en-US" sz="175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Ripple effect on the bond program</a:t>
            </a:r>
            <a:endParaRPr sz="1750">
              <a:solidFill>
                <a:srgbClr val="33333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397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750"/>
              <a:buFont typeface="Montserrat"/>
              <a:buChar char="●"/>
            </a:pPr>
            <a:r>
              <a:rPr lang="en-US" sz="175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7 of the campuses to be consolidated were slated for renovations (leaving 29 major renovations projects)</a:t>
            </a:r>
            <a:endParaRPr sz="1750">
              <a:solidFill>
                <a:srgbClr val="33333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397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750"/>
              <a:buFont typeface="Montserrat"/>
              <a:buChar char="●"/>
            </a:pPr>
            <a:r>
              <a:rPr lang="en-US" sz="175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Receiving campuses had immediate needs to accommodate larger student populations</a:t>
            </a:r>
            <a:endParaRPr b="1" sz="1750">
              <a:solidFill>
                <a:srgbClr val="1C4587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1" name="Google Shape;12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23050" y="1855200"/>
            <a:ext cx="2802500" cy="167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8"/>
          <p:cNvSpPr txBox="1"/>
          <p:nvPr>
            <p:ph idx="1" type="body"/>
          </p:nvPr>
        </p:nvSpPr>
        <p:spPr>
          <a:xfrm>
            <a:off x="606476" y="312173"/>
            <a:ext cx="7931100" cy="38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667"/>
              </a:buClr>
              <a:buSzPts val="2300"/>
              <a:buFont typeface="Montserrat"/>
              <a:buNone/>
            </a:pPr>
            <a:r>
              <a:rPr lang="en-US"/>
              <a:t>Funds From Canceled Bond Projects</a:t>
            </a:r>
            <a:endParaRPr/>
          </a:p>
        </p:txBody>
      </p:sp>
      <p:sp>
        <p:nvSpPr>
          <p:cNvPr id="127" name="Google Shape;127;p18"/>
          <p:cNvSpPr txBox="1"/>
          <p:nvPr/>
        </p:nvSpPr>
        <p:spPr>
          <a:xfrm>
            <a:off x="606475" y="863575"/>
            <a:ext cx="7931100" cy="100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100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Funds returned to the overall bond program for areas of critical need across the district, including at campuses receiving </a:t>
            </a:r>
            <a:r>
              <a:rPr b="1" i="1" lang="en-US" sz="2100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students</a:t>
            </a:r>
            <a:r>
              <a:rPr b="1" i="1" lang="en-US" sz="2100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 through Rightsizing</a:t>
            </a:r>
            <a:endParaRPr sz="210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8" name="Google Shape;128;p18"/>
          <p:cNvSpPr txBox="1"/>
          <p:nvPr/>
        </p:nvSpPr>
        <p:spPr>
          <a:xfrm>
            <a:off x="481075" y="2045550"/>
            <a:ext cx="4684800" cy="25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-3397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50"/>
              <a:buFont typeface="Montserrat"/>
              <a:buChar char="●"/>
            </a:pPr>
            <a:r>
              <a:rPr lang="en-US" sz="175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The Bond 2020 Citizens Advisory Committee supported the use of returned bond funds for the following priority areas: </a:t>
            </a:r>
            <a:endParaRPr sz="175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9725" lvl="0" marL="137160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750"/>
              <a:buFont typeface="Montserrat"/>
              <a:buChar char="❏"/>
            </a:pPr>
            <a:r>
              <a:rPr b="1" lang="en-US" sz="1750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HVAC</a:t>
            </a:r>
            <a:endParaRPr sz="1750">
              <a:solidFill>
                <a:srgbClr val="1C45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9725" lvl="0" marL="137160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750"/>
              <a:buFont typeface="Montserrat"/>
              <a:buChar char="❏"/>
            </a:pPr>
            <a:r>
              <a:rPr b="1" lang="en-US" sz="1750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Security upgrades</a:t>
            </a:r>
            <a:endParaRPr b="1" sz="1750">
              <a:solidFill>
                <a:srgbClr val="1C45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9725" lvl="0" marL="137160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750"/>
              <a:buFont typeface="Montserrat"/>
              <a:buChar char="❏"/>
            </a:pPr>
            <a:r>
              <a:rPr b="1" lang="en-US" sz="1750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Restoration of scope to address critical needs</a:t>
            </a:r>
            <a:endParaRPr b="1" sz="1750">
              <a:solidFill>
                <a:srgbClr val="1C458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9" name="Google Shape;12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2075" y="2095374"/>
            <a:ext cx="2840627" cy="2298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